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682" r:id="rId3"/>
  </p:sldMasterIdLst>
  <p:sldIdLst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7" d="100"/>
          <a:sy n="77" d="100"/>
        </p:scale>
        <p:origin x="-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xmlns="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0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xmlns="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B8FC34-61EF-409A-87D4-488C58C1113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1EECF-37D9-45C5-A70C-025ED830C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14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78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2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059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64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03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02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72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967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3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56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xmlns="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1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xmlns="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B8FC34-61EF-409A-87D4-488C58C1113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xmlns="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1EECF-37D9-45C5-A70C-025ED830C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26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B8FC34-61EF-409A-87D4-488C58C1113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1EECF-37D9-45C5-A70C-025ED830C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10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B8FC34-61EF-409A-87D4-488C58C1113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1EECF-37D9-45C5-A70C-025ED830C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42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xmlns="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0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xmlns="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0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xmlns="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1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xmlns="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xmlns="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6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41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0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8FC34-61EF-409A-87D4-488C58C1113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EECF-37D9-45C5-A70C-025ED830C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08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08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3600" b="1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8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157CA17C-0F77-4B3B-8165-9E6AF1023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CN" altLang="en-US" sz="4000" dirty="0"/>
              <a:t>第</a:t>
            </a:r>
            <a:r>
              <a:rPr lang="en-US" altLang="zh-CN" sz="4000" dirty="0"/>
              <a:t>41</a:t>
            </a:r>
            <a:r>
              <a:rPr lang="zh-CN" altLang="en-US" sz="4000" dirty="0"/>
              <a:t>课时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平行四边形的性质</a:t>
            </a:r>
            <a:r>
              <a:rPr lang="en-US" altLang="zh-CN" dirty="0"/>
              <a:t>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86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36.jpeg">
            <a:extLst>
              <a:ext uri="{FF2B5EF4-FFF2-40B4-BE49-F238E27FC236}">
                <a16:creationId xmlns:a16="http://schemas.microsoft.com/office/drawing/2014/main" xmlns="" id="{AC89A864-5821-497F-8A41-A86132FBFB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8231" y="2772753"/>
            <a:ext cx="2375535" cy="11874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EC26D08-641F-4DB9-AC33-B008419518B1}"/>
              </a:ext>
            </a:extLst>
          </p:cNvPr>
          <p:cNvSpPr txBox="1"/>
          <p:nvPr/>
        </p:nvSpPr>
        <p:spPr>
          <a:xfrm>
            <a:off x="5010309" y="40391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AB76F0C-90B4-43C0-9FAE-16BFBDE4287F}"/>
              </a:ext>
            </a:extLst>
          </p:cNvPr>
          <p:cNvSpPr txBox="1"/>
          <p:nvPr/>
        </p:nvSpPr>
        <p:spPr>
          <a:xfrm>
            <a:off x="660400" y="338202"/>
            <a:ext cx="78549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的平分线交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E,∠BCD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的平分线交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AB=3,DE=2,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:BE⊥CF;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743C942-BCDF-49D4-A6C3-008861975BAA}"/>
              </a:ext>
            </a:extLst>
          </p:cNvPr>
          <p:cNvSpPr txBox="1"/>
          <p:nvPr/>
        </p:nvSpPr>
        <p:spPr>
          <a:xfrm>
            <a:off x="768667" y="26465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周长为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16;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DCDDCAB-8CF5-4D16-8D48-A82A599A22E5}"/>
              </a:ext>
            </a:extLst>
          </p:cNvPr>
          <p:cNvSpPr txBox="1"/>
          <p:nvPr/>
        </p:nvSpPr>
        <p:spPr>
          <a:xfrm>
            <a:off x="1314766" y="3656489"/>
            <a:ext cx="6051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∠CBE+∠BCF=90°,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∴∠BMC=90°,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BE⊥CF;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3841429-5C4D-4782-90FD-882F74BA2AD5}"/>
              </a:ext>
            </a:extLst>
          </p:cNvPr>
          <p:cNvSpPr txBox="1"/>
          <p:nvPr/>
        </p:nvSpPr>
        <p:spPr>
          <a:xfrm>
            <a:off x="850899" y="790441"/>
            <a:ext cx="502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CF=2,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34D6CCDA-AFCC-4ACB-BF64-560F038725E5}"/>
                  </a:ext>
                </a:extLst>
              </p:cNvPr>
              <p:cNvSpPr txBox="1"/>
              <p:nvPr/>
            </p:nvSpPr>
            <p:spPr>
              <a:xfrm>
                <a:off x="736600" y="1680188"/>
                <a:ext cx="8305800" cy="3497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过点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EN∥CF,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交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的延长线于点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N,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得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MS Gothic" panose="020B0609070205080204" pitchFamily="49" charset="-128"/>
                  </a:rPr>
                  <a:t>▱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EFCN,EN=CF=2,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∵AB=AE=3,CD=DF=AB=3,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∴EF=AE+DF-AD=3+3-5=1,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CN=1,BN=BC+CN=6,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BE=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𝐁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𝐍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𝐄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𝐍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=4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D6CCDA-AFCC-4ACB-BF64-560F03872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680188"/>
                <a:ext cx="8305800" cy="3497624"/>
              </a:xfrm>
              <a:prstGeom prst="rect">
                <a:avLst/>
              </a:prstGeom>
              <a:blipFill>
                <a:blip r:embed="rId2"/>
                <a:stretch>
                  <a:fillRect l="-2276" t="-2792" r="-1175" b="-5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436.jpeg">
            <a:extLst>
              <a:ext uri="{FF2B5EF4-FFF2-40B4-BE49-F238E27FC236}">
                <a16:creationId xmlns:a16="http://schemas.microsoft.com/office/drawing/2014/main" xmlns="" id="{2DA566D1-E191-46AF-90A3-64916D35DB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8231" y="2772753"/>
            <a:ext cx="2375535" cy="11874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F55E5ED-79E1-4B11-BAD0-1E7C46B06B6D}"/>
              </a:ext>
            </a:extLst>
          </p:cNvPr>
          <p:cNvSpPr txBox="1"/>
          <p:nvPr/>
        </p:nvSpPr>
        <p:spPr>
          <a:xfrm>
            <a:off x="5010309" y="40391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631A4F12-C8C5-496F-9DF5-84836AEE68F4}"/>
                  </a:ext>
                </a:extLst>
              </p:cNvPr>
              <p:cNvSpPr txBox="1"/>
              <p:nvPr/>
            </p:nvSpPr>
            <p:spPr>
              <a:xfrm>
                <a:off x="755650" y="839783"/>
                <a:ext cx="6883400" cy="889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14.( 1 )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解方程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+1=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1A4F12-C8C5-496F-9DF5-84836AEE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" y="839783"/>
                <a:ext cx="6883400" cy="889924"/>
              </a:xfrm>
              <a:prstGeom prst="rect">
                <a:avLst/>
              </a:prstGeom>
              <a:blipFill>
                <a:blip r:embed="rId2"/>
                <a:stretch>
                  <a:fillRect l="-2746" t="-685" b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7ACCFDE-284E-4F90-A5D7-59919DDFB31F}"/>
              </a:ext>
            </a:extLst>
          </p:cNvPr>
          <p:cNvSpPr txBox="1"/>
          <p:nvPr/>
        </p:nvSpPr>
        <p:spPr>
          <a:xfrm>
            <a:off x="1346200" y="2127195"/>
            <a:ext cx="6362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去分母得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:x-3+x-2=-3,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整理得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:2x=2,∴x=1.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经检验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,x=1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是原方程得解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原方程的解为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x=1. 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4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454F93CC-8AB3-4373-A23F-70CDD3D82A7E}"/>
                  </a:ext>
                </a:extLst>
              </p:cNvPr>
              <p:cNvSpPr txBox="1"/>
              <p:nvPr/>
            </p:nvSpPr>
            <p:spPr>
              <a:xfrm>
                <a:off x="762000" y="839297"/>
                <a:ext cx="7886700" cy="1328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( 2 )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解不等式组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36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𝟐𝐱</m:t>
                              </m:r>
                              <m:r>
                                <a:rPr lang="en-US" altLang="zh-CN" sz="3600" b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𝟒𝐱</m:t>
                              </m:r>
                              <m:r>
                                <a:rPr lang="en-US" altLang="zh-CN" sz="3600" b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CN" sz="3600" b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altLang="zh-CN" sz="3600" b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3600" b="1" i="1"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4F93CC-8AB3-4373-A23F-70CDD3D82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839297"/>
                <a:ext cx="7886700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2082A023-F186-48BA-85B4-CF022A47882A}"/>
                  </a:ext>
                </a:extLst>
              </p:cNvPr>
              <p:cNvSpPr txBox="1"/>
              <p:nvPr/>
            </p:nvSpPr>
            <p:spPr>
              <a:xfrm>
                <a:off x="1162050" y="2417717"/>
                <a:ext cx="7092950" cy="2492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解不等式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2x&gt;1-x,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得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:x&gt;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解不等式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4x+2&lt;x+4,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得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:x&lt;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不等式组的解集为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&lt;x&lt;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082A023-F186-48BA-85B4-CF022A47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2417717"/>
                <a:ext cx="7092950" cy="2492990"/>
              </a:xfrm>
              <a:prstGeom prst="rect">
                <a:avLst/>
              </a:prstGeom>
              <a:blipFill>
                <a:blip r:embed="rId3"/>
                <a:stretch>
                  <a:fillRect l="-2666" t="-244" b="-2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448DB8FB-0E90-45DF-BCB1-334DA2AFC8BA}"/>
                  </a:ext>
                </a:extLst>
              </p:cNvPr>
              <p:cNvSpPr txBox="1"/>
              <p:nvPr/>
            </p:nvSpPr>
            <p:spPr>
              <a:xfrm>
                <a:off x="654050" y="383547"/>
                <a:ext cx="7880350" cy="2083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15.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先化简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36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3600" b="1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zh-CN" altLang="zh-CN" sz="36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3600" b="1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𝟐𝐱</m:t>
                        </m:r>
                        <m:r>
                          <a:rPr lang="en-US" altLang="zh-CN" sz="3600" b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·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36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36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1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600" b="1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然后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-1,0,1,2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四个数中选一个你认为合适的数代入求值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8DB8FB-0E90-45DF-BCB1-334DA2AFC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50" y="383547"/>
                <a:ext cx="7880350" cy="2083584"/>
              </a:xfrm>
              <a:prstGeom prst="rect">
                <a:avLst/>
              </a:prstGeom>
              <a:blipFill>
                <a:blip r:embed="rId2"/>
                <a:stretch>
                  <a:fillRect l="-2320" r="-851" b="-10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31566592-9DDA-45B4-B572-FE415608FFAF}"/>
                  </a:ext>
                </a:extLst>
              </p:cNvPr>
              <p:cNvSpPr txBox="1"/>
              <p:nvPr/>
            </p:nvSpPr>
            <p:spPr>
              <a:xfrm>
                <a:off x="552450" y="2605646"/>
                <a:ext cx="8293100" cy="3998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原式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)(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3600" b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)(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=x+1.   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-1,0,1,2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四个数中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使原式有意义的值只有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x=2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原式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=2+1=3.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566592-9DDA-45B4-B572-FE415608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605646"/>
                <a:ext cx="8293100" cy="3998915"/>
              </a:xfrm>
              <a:prstGeom prst="rect">
                <a:avLst/>
              </a:prstGeom>
              <a:blipFill>
                <a:blip r:embed="rId3"/>
                <a:stretch>
                  <a:fillRect l="-2279" r="-1324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7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76F8762-CE23-430A-A919-C4222FA30DB2}"/>
              </a:ext>
            </a:extLst>
          </p:cNvPr>
          <p:cNvSpPr txBox="1"/>
          <p:nvPr/>
        </p:nvSpPr>
        <p:spPr>
          <a:xfrm>
            <a:off x="685800" y="510677"/>
            <a:ext cx="75320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组对边分别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的四边形是平行四边形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平行四边形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用几何符号记为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A142DFB-641A-4D02-ABEA-06794817DE11}"/>
              </a:ext>
            </a:extLst>
          </p:cNvPr>
          <p:cNvSpPr txBox="1"/>
          <p:nvPr/>
        </p:nvSpPr>
        <p:spPr>
          <a:xfrm>
            <a:off x="749758" y="2583607"/>
            <a:ext cx="7772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平行四边形的对边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对角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邻角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D650D03-A0A5-4FBB-B2A8-0D0500D00770}"/>
              </a:ext>
            </a:extLst>
          </p:cNvPr>
          <p:cNvSpPr txBox="1"/>
          <p:nvPr/>
        </p:nvSpPr>
        <p:spPr>
          <a:xfrm>
            <a:off x="1892758" y="421013"/>
            <a:ext cx="116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36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F38A2B1-70E0-4C82-9026-756E96BA9E38}"/>
              </a:ext>
            </a:extLst>
          </p:cNvPr>
          <p:cNvSpPr txBox="1"/>
          <p:nvPr/>
        </p:nvSpPr>
        <p:spPr>
          <a:xfrm>
            <a:off x="4801058" y="428048"/>
            <a:ext cx="170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平行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93A3CB9-D04C-440F-90AB-999256E0A1FB}"/>
              </a:ext>
            </a:extLst>
          </p:cNvPr>
          <p:cNvSpPr txBox="1"/>
          <p:nvPr/>
        </p:nvSpPr>
        <p:spPr>
          <a:xfrm>
            <a:off x="2715050" y="1507624"/>
            <a:ext cx="1565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ABCD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BEA3C209-7F85-4C2C-B9C1-8FAB1230B49B}"/>
              </a:ext>
            </a:extLst>
          </p:cNvPr>
          <p:cNvSpPr txBox="1"/>
          <p:nvPr/>
        </p:nvSpPr>
        <p:spPr>
          <a:xfrm>
            <a:off x="4979316" y="2468136"/>
            <a:ext cx="154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相等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06760F2D-8188-40CD-BEB5-0B25332CCCAA}"/>
              </a:ext>
            </a:extLst>
          </p:cNvPr>
          <p:cNvSpPr txBox="1"/>
          <p:nvPr/>
        </p:nvSpPr>
        <p:spPr>
          <a:xfrm>
            <a:off x="6999074" y="2468135"/>
            <a:ext cx="1282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相等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D0DECE5-0E15-43DC-9159-373F272DCDE1}"/>
              </a:ext>
            </a:extLst>
          </p:cNvPr>
          <p:cNvSpPr txBox="1"/>
          <p:nvPr/>
        </p:nvSpPr>
        <p:spPr>
          <a:xfrm>
            <a:off x="1796362" y="3095933"/>
            <a:ext cx="1282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互补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xmlns="" id="{94C9155A-4B67-4BD1-A043-834DD5DE2862}"/>
              </a:ext>
            </a:extLst>
          </p:cNvPr>
          <p:cNvSpPr txBox="1"/>
          <p:nvPr/>
        </p:nvSpPr>
        <p:spPr>
          <a:xfrm>
            <a:off x="823076" y="4274834"/>
            <a:ext cx="69145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,AB=6cm,BC=8cm,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____cm.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xmlns="" id="{EDB911FA-C1C6-452A-9191-22B40F5B4E75}"/>
              </a:ext>
            </a:extLst>
          </p:cNvPr>
          <p:cNvSpPr txBox="1"/>
          <p:nvPr/>
        </p:nvSpPr>
        <p:spPr>
          <a:xfrm>
            <a:off x="3997752" y="4785428"/>
            <a:ext cx="1720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28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03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C80A555-03FB-46F8-843F-6F218934E6E9}"/>
              </a:ext>
            </a:extLst>
          </p:cNvPr>
          <p:cNvSpPr txBox="1"/>
          <p:nvPr/>
        </p:nvSpPr>
        <p:spPr>
          <a:xfrm>
            <a:off x="629225" y="341720"/>
            <a:ext cx="7559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ABCD,∠A=130°,CD=5,</a:t>
            </a:r>
          </a:p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∠B= ____;∠C= ____;∠D= ___;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 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425.jpeg">
            <a:extLst>
              <a:ext uri="{FF2B5EF4-FFF2-40B4-BE49-F238E27FC236}">
                <a16:creationId xmlns:a16="http://schemas.microsoft.com/office/drawing/2014/main" xmlns="" id="{99C4762F-92CC-44BF-BB28-79E0ECDB68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367" y="2103309"/>
            <a:ext cx="2375535" cy="1079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FD29449-6CD8-446E-8650-CEF809C35D8D}"/>
              </a:ext>
            </a:extLst>
          </p:cNvPr>
          <p:cNvSpPr txBox="1"/>
          <p:nvPr/>
        </p:nvSpPr>
        <p:spPr>
          <a:xfrm>
            <a:off x="4647384" y="3332174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A240BDB7-D37C-42B8-A0EA-0E16A9ECE8DB}"/>
              </a:ext>
            </a:extLst>
          </p:cNvPr>
          <p:cNvSpPr txBox="1"/>
          <p:nvPr/>
        </p:nvSpPr>
        <p:spPr>
          <a:xfrm>
            <a:off x="2443801" y="794507"/>
            <a:ext cx="164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50°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7CD1C72-EF2B-4A6F-A723-C3FA4AE5C1EE}"/>
              </a:ext>
            </a:extLst>
          </p:cNvPr>
          <p:cNvSpPr txBox="1"/>
          <p:nvPr/>
        </p:nvSpPr>
        <p:spPr>
          <a:xfrm>
            <a:off x="4621500" y="895717"/>
            <a:ext cx="1428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130°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B8F3DEB0-00A4-4F0E-A0B8-24CDEA24B9EE}"/>
              </a:ext>
            </a:extLst>
          </p:cNvPr>
          <p:cNvSpPr txBox="1"/>
          <p:nvPr/>
        </p:nvSpPr>
        <p:spPr>
          <a:xfrm>
            <a:off x="6883902" y="794507"/>
            <a:ext cx="1330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50°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01DFBC2-2BFF-45B5-96F2-977852D9D772}"/>
              </a:ext>
            </a:extLst>
          </p:cNvPr>
          <p:cNvSpPr txBox="1"/>
          <p:nvPr/>
        </p:nvSpPr>
        <p:spPr>
          <a:xfrm>
            <a:off x="1816354" y="1405493"/>
            <a:ext cx="876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xmlns="" id="{DC2FAA27-EFAD-4CE5-8AEC-2E901E0612E6}"/>
              </a:ext>
            </a:extLst>
          </p:cNvPr>
          <p:cNvSpPr txBox="1"/>
          <p:nvPr/>
        </p:nvSpPr>
        <p:spPr>
          <a:xfrm>
            <a:off x="763986" y="3877398"/>
            <a:ext cx="7989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ABCD,AE⊥CD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E,∠B=55°,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∠D= ____,∠DAE= 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image426.jpeg">
            <a:extLst>
              <a:ext uri="{FF2B5EF4-FFF2-40B4-BE49-F238E27FC236}">
                <a16:creationId xmlns:a16="http://schemas.microsoft.com/office/drawing/2014/main" xmlns="" id="{00225A70-E977-44F3-8ECA-E672689019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0270" y="4616028"/>
            <a:ext cx="2375535" cy="1079500"/>
          </a:xfrm>
          <a:prstGeom prst="rect">
            <a:avLst/>
          </a:prstGeom>
        </p:spPr>
      </p:pic>
      <p:sp>
        <p:nvSpPr>
          <p:cNvPr id="15" name="文本框 7">
            <a:extLst>
              <a:ext uri="{FF2B5EF4-FFF2-40B4-BE49-F238E27FC236}">
                <a16:creationId xmlns:a16="http://schemas.microsoft.com/office/drawing/2014/main" xmlns="" id="{F5E6DD49-7B52-42D5-B727-9B775C4B7AC9}"/>
              </a:ext>
            </a:extLst>
          </p:cNvPr>
          <p:cNvSpPr txBox="1"/>
          <p:nvPr/>
        </p:nvSpPr>
        <p:spPr>
          <a:xfrm>
            <a:off x="6084157" y="5688935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0">
            <a:extLst>
              <a:ext uri="{FF2B5EF4-FFF2-40B4-BE49-F238E27FC236}">
                <a16:creationId xmlns:a16="http://schemas.microsoft.com/office/drawing/2014/main" xmlns="" id="{6E04D370-7FFA-4DD4-B50C-1161C9B54CC2}"/>
              </a:ext>
            </a:extLst>
          </p:cNvPr>
          <p:cNvSpPr txBox="1"/>
          <p:nvPr/>
        </p:nvSpPr>
        <p:spPr>
          <a:xfrm>
            <a:off x="2494462" y="4350012"/>
            <a:ext cx="1111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55°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2">
            <a:extLst>
              <a:ext uri="{FF2B5EF4-FFF2-40B4-BE49-F238E27FC236}">
                <a16:creationId xmlns:a16="http://schemas.microsoft.com/office/drawing/2014/main" xmlns="" id="{40A32A74-64EF-4E61-B33D-4C491359413D}"/>
              </a:ext>
            </a:extLst>
          </p:cNvPr>
          <p:cNvSpPr txBox="1"/>
          <p:nvPr/>
        </p:nvSpPr>
        <p:spPr>
          <a:xfrm>
            <a:off x="5197465" y="4327659"/>
            <a:ext cx="1197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35°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F416B33-E6DD-4387-B493-D44F250EAEEF}"/>
              </a:ext>
            </a:extLst>
          </p:cNvPr>
          <p:cNvSpPr txBox="1"/>
          <p:nvPr/>
        </p:nvSpPr>
        <p:spPr>
          <a:xfrm>
            <a:off x="390424" y="376024"/>
            <a:ext cx="8728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下列结论一定正确的是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   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A.AC⊥BD	B.∠A+∠B=180°	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C.AB=AD	    D.∠A≠∠C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image427.jpeg">
            <a:extLst>
              <a:ext uri="{FF2B5EF4-FFF2-40B4-BE49-F238E27FC236}">
                <a16:creationId xmlns:a16="http://schemas.microsoft.com/office/drawing/2014/main" xmlns="" id="{0AED9BF5-CDC3-4100-9DAB-41B44F5FFD7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654" y="2162378"/>
            <a:ext cx="2375535" cy="10439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779C4CA-70B2-4609-82A3-DBF5D9862FDE}"/>
              </a:ext>
            </a:extLst>
          </p:cNvPr>
          <p:cNvSpPr txBox="1"/>
          <p:nvPr/>
        </p:nvSpPr>
        <p:spPr>
          <a:xfrm>
            <a:off x="6678103" y="3206318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39834B1-CDAE-46A2-8CEC-A0ABD2302868}"/>
              </a:ext>
            </a:extLst>
          </p:cNvPr>
          <p:cNvSpPr txBox="1"/>
          <p:nvPr/>
        </p:nvSpPr>
        <p:spPr>
          <a:xfrm>
            <a:off x="8133889" y="382617"/>
            <a:ext cx="73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xmlns="" id="{6345F5A7-E691-43A0-87F6-C9EED7AAF978}"/>
              </a:ext>
            </a:extLst>
          </p:cNvPr>
          <p:cNvSpPr txBox="1"/>
          <p:nvPr/>
        </p:nvSpPr>
        <p:spPr>
          <a:xfrm>
            <a:off x="516117" y="3463031"/>
            <a:ext cx="8111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,∠A=70°,DC=DB,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∠CDB= 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image428.jpeg">
            <a:extLst>
              <a:ext uri="{FF2B5EF4-FFF2-40B4-BE49-F238E27FC236}">
                <a16:creationId xmlns:a16="http://schemas.microsoft.com/office/drawing/2014/main" xmlns="" id="{E07B13F0-0D9F-4293-BEA2-14F1E4F6F3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0662" y="4769115"/>
            <a:ext cx="3193696" cy="1494148"/>
          </a:xfrm>
          <a:prstGeom prst="rect">
            <a:avLst/>
          </a:prstGeom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xmlns="" id="{79EB0D37-5898-4233-A98A-51A8772F0D4A}"/>
              </a:ext>
            </a:extLst>
          </p:cNvPr>
          <p:cNvSpPr txBox="1"/>
          <p:nvPr/>
        </p:nvSpPr>
        <p:spPr>
          <a:xfrm>
            <a:off x="4745657" y="6438647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xmlns="" id="{A7F587B9-E8A0-4813-8C2B-3FC2CC9B40F6}"/>
              </a:ext>
            </a:extLst>
          </p:cNvPr>
          <p:cNvSpPr txBox="1"/>
          <p:nvPr/>
        </p:nvSpPr>
        <p:spPr>
          <a:xfrm>
            <a:off x="2205657" y="4017029"/>
            <a:ext cx="1280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40°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3E0328C-DFDA-4427-9019-CF2C1F1EB8D1}"/>
              </a:ext>
            </a:extLst>
          </p:cNvPr>
          <p:cNvSpPr txBox="1"/>
          <p:nvPr/>
        </p:nvSpPr>
        <p:spPr>
          <a:xfrm>
            <a:off x="704980" y="125309"/>
            <a:ext cx="75744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8.(20·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黄冈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,O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AO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并延长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的延长线于点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:BC=CE.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3C318FD7-61C9-45F8-8716-7F02D9AEEE46}"/>
                  </a:ext>
                </a:extLst>
              </p:cNvPr>
              <p:cNvSpPr txBox="1"/>
              <p:nvPr/>
            </p:nvSpPr>
            <p:spPr>
              <a:xfrm>
                <a:off x="647830" y="1739900"/>
                <a:ext cx="6923988" cy="5185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:∵O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的中点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,∴OD=CO,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四边形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ABCD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是平行四边形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∴AD∥BC,AD=BC∴∠D=∠OCE,</a:t>
                </a: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△ADO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△ECO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∠</m:t>
                              </m:r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𝐃</m:t>
                              </m:r>
                              <m:r>
                                <a:rPr lang="en-US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zh-CN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∠</m:t>
                              </m:r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𝐎𝐂𝐄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𝐎𝐃</m:t>
                              </m:r>
                              <m:r>
                                <a:rPr lang="en-US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𝐎𝐂</m:t>
                              </m:r>
                            </m:e>
                          </m:mr>
                          <m:mr>
                            <m:e>
                              <m:r>
                                <a:rPr lang="zh-CN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∠</m:t>
                              </m:r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𝐀𝐎𝐃</m:t>
                              </m:r>
                              <m:r>
                                <a:rPr lang="en-US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zh-CN" altLang="zh-CN" sz="3600" b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∠</m:t>
                              </m:r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𝐄𝐎𝐂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∴△AOD≌△EOC(ASA),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AD=CE.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又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∵AD=BC∴BC=CE.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318FD7-61C9-45F8-8716-7F02D9AEE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0" y="1739900"/>
                <a:ext cx="6923988" cy="5185009"/>
              </a:xfrm>
              <a:prstGeom prst="rect">
                <a:avLst/>
              </a:prstGeom>
              <a:blipFill>
                <a:blip r:embed="rId2"/>
                <a:stretch>
                  <a:fillRect l="-2641" t="-1763" b="-3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429.jpeg">
            <a:extLst>
              <a:ext uri="{FF2B5EF4-FFF2-40B4-BE49-F238E27FC236}">
                <a16:creationId xmlns:a16="http://schemas.microsoft.com/office/drawing/2014/main" xmlns="" id="{54233895-7C30-4DA7-A08F-688DE212DB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677" y="3358332"/>
            <a:ext cx="2555875" cy="20878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D7CB4C12-46F7-4885-82AF-DE0300BD5C45}"/>
              </a:ext>
            </a:extLst>
          </p:cNvPr>
          <p:cNvSpPr txBox="1"/>
          <p:nvPr/>
        </p:nvSpPr>
        <p:spPr>
          <a:xfrm>
            <a:off x="6250345" y="5431943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30.jpeg">
            <a:extLst>
              <a:ext uri="{FF2B5EF4-FFF2-40B4-BE49-F238E27FC236}">
                <a16:creationId xmlns:a16="http://schemas.microsoft.com/office/drawing/2014/main" xmlns="" id="{8625D612-76C4-43BD-A647-38A11742151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2430" y="3472428"/>
            <a:ext cx="3671570" cy="1295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0C79928-F5C5-4BD2-BC15-D1C65D1BFE98}"/>
              </a:ext>
            </a:extLst>
          </p:cNvPr>
          <p:cNvSpPr txBox="1"/>
          <p:nvPr/>
        </p:nvSpPr>
        <p:spPr>
          <a:xfrm>
            <a:off x="4902200" y="47874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0B6B23C-9491-4104-A258-40413A09FABD}"/>
              </a:ext>
            </a:extLst>
          </p:cNvPr>
          <p:cNvSpPr txBox="1"/>
          <p:nvPr/>
        </p:nvSpPr>
        <p:spPr>
          <a:xfrm>
            <a:off x="0" y="342755"/>
            <a:ext cx="9410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9.(20·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在平行四边形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对角线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AC,BD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分别过点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AE⊥BD,CF⊥BD,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垂足分别为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E,F.AC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∠DAE.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∠AOE=50°,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∠ACB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294EB7B-86C2-474D-BC2F-6F7377D56011}"/>
              </a:ext>
            </a:extLst>
          </p:cNvPr>
          <p:cNvSpPr txBox="1"/>
          <p:nvPr/>
        </p:nvSpPr>
        <p:spPr>
          <a:xfrm>
            <a:off x="139700" y="2651079"/>
            <a:ext cx="7620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:∵AE⊥BD,∴∠AEO=90°,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∵∠AOE=50°,∴∠EAO=40°,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∵CA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平分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∠DAE,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∴∠DAC=∠EAO=40°,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四边形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是平行四边形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∴AD//BC,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∠ACB=∠DAC=40°; 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05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5F3CC19-8615-40F0-9B56-2C2A58C32AF9}"/>
              </a:ext>
            </a:extLst>
          </p:cNvPr>
          <p:cNvSpPr txBox="1"/>
          <p:nvPr/>
        </p:nvSpPr>
        <p:spPr>
          <a:xfrm>
            <a:off x="876300" y="157780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:AE=CF.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2482DC4-2C5F-4E0D-9CDE-4397B6FBE850}"/>
              </a:ext>
            </a:extLst>
          </p:cNvPr>
          <p:cNvSpPr txBox="1"/>
          <p:nvPr/>
        </p:nvSpPr>
        <p:spPr>
          <a:xfrm>
            <a:off x="663575" y="2970197"/>
            <a:ext cx="7816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:∵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四边形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是平行四边形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∴OA=OC,∵AE⊥BD,CF⊥BD,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∴∠AEO=∠CFO=90°,∵∠AOE=∠COF,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∴△AEO≌△CFO(AAS),∴AE=CF.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430.jpeg">
            <a:extLst>
              <a:ext uri="{FF2B5EF4-FFF2-40B4-BE49-F238E27FC236}">
                <a16:creationId xmlns:a16="http://schemas.microsoft.com/office/drawing/2014/main" xmlns="" id="{565DE872-1C30-4A19-A5B9-CEA1453BB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0578" y="928739"/>
            <a:ext cx="3671570" cy="1295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51FCF92-B60B-4BEA-B7FC-5D826BE4391B}"/>
              </a:ext>
            </a:extLst>
          </p:cNvPr>
          <p:cNvSpPr txBox="1"/>
          <p:nvPr/>
        </p:nvSpPr>
        <p:spPr>
          <a:xfrm>
            <a:off x="4110348" y="22437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3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822B125-278A-4798-9BC5-342AD0AD70E9}"/>
              </a:ext>
            </a:extLst>
          </p:cNvPr>
          <p:cNvSpPr txBox="1"/>
          <p:nvPr/>
        </p:nvSpPr>
        <p:spPr>
          <a:xfrm>
            <a:off x="610006" y="637921"/>
            <a:ext cx="8264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在坐标系中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的顶点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A,B,D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的坐标分别是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(0,0),(5,0),(2,3),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58CC81-3D39-44D6-845F-612FFEC71243}"/>
              </a:ext>
            </a:extLst>
          </p:cNvPr>
          <p:cNvSpPr txBox="1"/>
          <p:nvPr/>
        </p:nvSpPr>
        <p:spPr>
          <a:xfrm>
            <a:off x="761999" y="3213899"/>
            <a:ext cx="86194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11.(20·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武汉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在探索数学名题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尺规三等分角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的过程中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有下面的问题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的对角线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AD=AE=BE,∠D=102°,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∠BAC= 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432.jpeg">
            <a:extLst>
              <a:ext uri="{FF2B5EF4-FFF2-40B4-BE49-F238E27FC236}">
                <a16:creationId xmlns:a16="http://schemas.microsoft.com/office/drawing/2014/main" xmlns="" id="{4FA695F8-BE75-45D9-8FB6-28863AAB10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8420" y="1801668"/>
            <a:ext cx="1691640" cy="1331595"/>
          </a:xfrm>
          <a:prstGeom prst="rect">
            <a:avLst/>
          </a:prstGeom>
        </p:spPr>
      </p:pic>
      <p:pic>
        <p:nvPicPr>
          <p:cNvPr id="7" name="image433.jpeg">
            <a:extLst>
              <a:ext uri="{FF2B5EF4-FFF2-40B4-BE49-F238E27FC236}">
                <a16:creationId xmlns:a16="http://schemas.microsoft.com/office/drawing/2014/main" xmlns="" id="{B0522393-027A-4820-8FA4-549CB3D776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3677" y="5602859"/>
            <a:ext cx="2087880" cy="10439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57ABB2D-8D5C-4BAE-BFE3-CB23247DA441}"/>
              </a:ext>
            </a:extLst>
          </p:cNvPr>
          <p:cNvSpPr txBox="1"/>
          <p:nvPr/>
        </p:nvSpPr>
        <p:spPr>
          <a:xfrm>
            <a:off x="4091345" y="6343875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3B9698D-36B4-483F-8B8F-0BE9F13B861C}"/>
              </a:ext>
            </a:extLst>
          </p:cNvPr>
          <p:cNvSpPr txBox="1"/>
          <p:nvPr/>
        </p:nvSpPr>
        <p:spPr>
          <a:xfrm>
            <a:off x="7050445" y="2804249"/>
            <a:ext cx="182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8E07A1B-6B91-447F-AD4C-B946A894E985}"/>
              </a:ext>
            </a:extLst>
          </p:cNvPr>
          <p:cNvSpPr txBox="1"/>
          <p:nvPr/>
        </p:nvSpPr>
        <p:spPr>
          <a:xfrm>
            <a:off x="2468154" y="1628752"/>
            <a:ext cx="1443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(7,3)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CA7D712-1168-4F52-80BE-5772FD46E6F8}"/>
              </a:ext>
            </a:extLst>
          </p:cNvPr>
          <p:cNvSpPr txBox="1"/>
          <p:nvPr/>
        </p:nvSpPr>
        <p:spPr>
          <a:xfrm>
            <a:off x="7412310" y="4781034"/>
            <a:ext cx="1351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26° 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95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34.jpeg">
            <a:extLst>
              <a:ext uri="{FF2B5EF4-FFF2-40B4-BE49-F238E27FC236}">
                <a16:creationId xmlns:a16="http://schemas.microsoft.com/office/drawing/2014/main" xmlns="" id="{3E7469FD-DFFA-42D3-A0E7-3F4666D9B4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1035" y="3429000"/>
            <a:ext cx="2195830" cy="17995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DDA122D-314D-4C7A-9D00-2172689AFAA3}"/>
              </a:ext>
            </a:extLst>
          </p:cNvPr>
          <p:cNvSpPr txBox="1"/>
          <p:nvPr/>
        </p:nvSpPr>
        <p:spPr>
          <a:xfrm>
            <a:off x="2235200" y="50439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zh-CN" sz="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5287F31-A31C-4351-8F90-163569755FB6}"/>
              </a:ext>
            </a:extLst>
          </p:cNvPr>
          <p:cNvSpPr txBox="1"/>
          <p:nvPr/>
        </p:nvSpPr>
        <p:spPr>
          <a:xfrm>
            <a:off x="889000" y="430534"/>
            <a:ext cx="7810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MS Gothic" panose="020B0609070205080204" pitchFamily="49" charset="-128"/>
              </a:rPr>
              <a:t>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的对角线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利用尺规作出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要求保留作图痕迹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不写作法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的垂直平分线分别与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:OE=OF.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9ADAFB4-7DA9-46AF-95FD-F6282C78A52F}"/>
              </a:ext>
            </a:extLst>
          </p:cNvPr>
          <p:cNvSpPr txBox="1"/>
          <p:nvPr/>
        </p:nvSpPr>
        <p:spPr>
          <a:xfrm>
            <a:off x="1365250" y="5552941"/>
            <a:ext cx="534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△AOE≌△COF(ASA)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课件1" id="{1971530D-0015-4A39-B965-33BBF9E8777B}" vid="{E59E5317-2B94-485D-AF27-D5252DFAA69A}"/>
    </a:ext>
  </a:extLst>
</a:theme>
</file>

<file path=ppt/theme/theme2.xml><?xml version="1.0" encoding="utf-8"?>
<a:theme xmlns:a="http://schemas.openxmlformats.org/drawingml/2006/main" name="1_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课件1" id="{5D18112A-AEF4-4A1D-BB8C-71BEE7DD764D}" vid="{75D266CC-580D-4BF3-A3E6-B0BB2D135213}"/>
    </a:ext>
  </a:extLst>
</a:theme>
</file>

<file path=ppt/theme/theme3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61</TotalTime>
  <Words>1187</Words>
  <Application>Microsoft Office PowerPoint</Application>
  <PresentationFormat>全屏显示(4:3)</PresentationFormat>
  <Paragraphs>97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课件1</vt:lpstr>
      <vt:lpstr>1_课件1</vt:lpstr>
      <vt:lpstr>积分</vt:lpstr>
      <vt:lpstr>第41课时   平行四边形的性质(1)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第41课时 平行四边形的性质(1)</dc:title>
  <dc:creator>guan qianyi</dc:creator>
  <cp:lastModifiedBy>xb21cn</cp:lastModifiedBy>
  <cp:revision>8</cp:revision>
  <dcterms:created xsi:type="dcterms:W3CDTF">2020-11-25T13:58:11Z</dcterms:created>
  <dcterms:modified xsi:type="dcterms:W3CDTF">2020-11-28T16:02:09Z</dcterms:modified>
</cp:coreProperties>
</file>